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sldIdLst>
    <p:sldId id="259" r:id="rId2"/>
    <p:sldId id="258" r:id="rId3"/>
    <p:sldId id="302" r:id="rId4"/>
    <p:sldId id="260" r:id="rId5"/>
    <p:sldId id="304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500" autoAdjust="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5F4F2-2774-4393-9042-E6170BF6FABA}" type="datetimeFigureOut">
              <a:rPr lang="ru-RU" smtClean="0"/>
              <a:pPr/>
              <a:t>11.02.2012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7D4DA-D7D5-4503-A051-EA4C1767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physics.ru/courses/op25part2/content/chapter3/section/paragraph3/theory.html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785926"/>
            <a:ext cx="82153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Times New Roman" pitchFamily="18" charset="0"/>
              </a:rPr>
              <a:t>Оптика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 – раздел физики, изучающий свойства и физическую природу света, а также его взаимодействие с веществом. Учение о свете принято делить на три части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857232"/>
            <a:ext cx="85011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Calibri" pitchFamily="34" charset="0"/>
                <a:cs typeface="Times New Roman" pitchFamily="18" charset="0"/>
              </a:rPr>
              <a:t>геометрическая или лучевая оптика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Calibri" pitchFamily="34" charset="0"/>
                <a:cs typeface="Times New Roman" pitchFamily="18" charset="0"/>
              </a:rPr>
              <a:t>, в основе которой лежит представление о световых лучах;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Calibri" pitchFamily="34" charset="0"/>
                <a:cs typeface="Times New Roman" pitchFamily="18" charset="0"/>
              </a:rPr>
              <a:t>волновая оптика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Calibri" pitchFamily="34" charset="0"/>
                <a:cs typeface="Times New Roman" pitchFamily="18" charset="0"/>
              </a:rPr>
              <a:t>, изучающая явления, в которых проявляются волновые свойства света;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Calibri" pitchFamily="34" charset="0"/>
                <a:cs typeface="Times New Roman" pitchFamily="18" charset="0"/>
              </a:rPr>
              <a:t>квантовая оптика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Calibri" pitchFamily="34" charset="0"/>
                <a:cs typeface="Times New Roman" pitchFamily="18" charset="0"/>
              </a:rPr>
              <a:t>, изучающая взаимодействие света с веществом, при котором проявляются корпускулярные свойства света.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нтерференция в тонких пленках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28736"/>
            <a:ext cx="578647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885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Основные законы геометрической оптики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878" y="1071546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/>
              <a:t>Закон прямолинейного распространения света</a:t>
            </a:r>
            <a:r>
              <a:rPr lang="ru-RU" sz="3200" dirty="0"/>
              <a:t>: в оптически однородной среде свет распространяется прямолинейно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58" y="3000372"/>
            <a:ext cx="83582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закон прямолинейного распространения света нарушается и понятие светового луча утрачивает смысл, если свет проходит через малые отверстия, размеры которых сравнимы с длиной волны.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719961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 rot="10800000" flipV="1">
            <a:off x="714348" y="1214422"/>
            <a:ext cx="7929586" cy="353943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Закон отражения света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: падающий и отраженный лучи, а также перпендикуляр к границе раздела двух сред, восстановленный в точке падения луча, лежат в одной плоскости (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плоскость падения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Угол отражения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γ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равен углу падения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α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353943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Закон преломления света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: падающий и преломленный лучи, а также перпендикуляр к границе раздела двух сред, восстановленный в точке падения луча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,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лежат в одной плоскости. Отношение синуса угла падения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α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к синусу угла преломления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β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есть величина, постоянная для двух данных сред: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http://physics.ru/courses/op25part2/content/javagifs/63230164590718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286388"/>
            <a:ext cx="185738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"/>
            <a:ext cx="9144000" cy="3477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Постоянную величину 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n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 называют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относительным показателем преломления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 второй среды относительно первой. Показатель преломления среды относительно вакуума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называют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абсолютным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 показателем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преломления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3643314"/>
            <a:ext cx="821537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Относительный показатель преломления двух сред равен отношению их абсолютных показателей преломления: </a:t>
            </a:r>
          </a:p>
          <a:p>
            <a:endParaRPr lang="ru-RU" dirty="0"/>
          </a:p>
        </p:txBody>
      </p:sp>
      <p:sp useBgFill="1">
        <p:nvSpPr>
          <p:cNvPr id="4" name="TextBox 3"/>
          <p:cNvSpPr txBox="1"/>
          <p:nvPr/>
        </p:nvSpPr>
        <p:spPr>
          <a:xfrm>
            <a:off x="2000232" y="5000636"/>
            <a:ext cx="4143404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600" i="1" dirty="0" err="1"/>
              <a:t>n</a:t>
            </a:r>
            <a:r>
              <a:rPr lang="ru-RU" sz="3600" dirty="0"/>
              <a:t> = </a:t>
            </a:r>
            <a:r>
              <a:rPr lang="ru-RU" sz="3600" i="1" dirty="0"/>
              <a:t>n</a:t>
            </a:r>
            <a:r>
              <a:rPr lang="ru-RU" sz="3600" baseline="-25000" dirty="0"/>
              <a:t>2</a:t>
            </a:r>
            <a:r>
              <a:rPr lang="ru-RU" sz="3600" dirty="0"/>
              <a:t> / </a:t>
            </a:r>
            <a:r>
              <a:rPr lang="ru-RU" sz="3600" i="1" dirty="0"/>
              <a:t>n</a:t>
            </a:r>
            <a:r>
              <a:rPr lang="ru-RU" sz="3600" baseline="-25000" dirty="0"/>
              <a:t>1</a:t>
            </a:r>
            <a:r>
              <a:rPr lang="ru-RU" sz="36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71604" y="4643446"/>
          <a:ext cx="6096000" cy="210312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214554"/>
            <a:ext cx="9144000" cy="233910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Физический смысл показателя преломления – это отношение скорости распространения волн в первой среде υ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1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 к скорости их распространения во второй среде υ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: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5" name="Рисунок 58" descr="http://physics.ru/courses/op25part2/content/javagifs/63230164590728-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5229214"/>
            <a:ext cx="1357322" cy="1628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1/images/3-1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721523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Прямоугольник 1"/>
          <p:cNvSpPr/>
          <p:nvPr/>
        </p:nvSpPr>
        <p:spPr>
          <a:xfrm>
            <a:off x="0" y="642918"/>
            <a:ext cx="8929718" cy="34163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 smtClean="0"/>
              <a:t>При переходе света из оптически более плотной среды в оптически менее плотную </a:t>
            </a:r>
            <a:r>
              <a:rPr lang="ru-RU" sz="3600" i="1" dirty="0" smtClean="0"/>
              <a:t>n</a:t>
            </a:r>
            <a:r>
              <a:rPr lang="ru-RU" sz="3600" baseline="-25000" dirty="0" smtClean="0"/>
              <a:t>2</a:t>
            </a:r>
            <a:r>
              <a:rPr lang="ru-RU" sz="3600" dirty="0" smtClean="0"/>
              <a:t> &lt; </a:t>
            </a:r>
            <a:r>
              <a:rPr lang="ru-RU" sz="3600" i="1" dirty="0" smtClean="0"/>
              <a:t>n</a:t>
            </a:r>
            <a:r>
              <a:rPr lang="ru-RU" sz="3600" baseline="-25000" dirty="0" smtClean="0"/>
              <a:t>1</a:t>
            </a:r>
            <a:r>
              <a:rPr lang="ru-RU" sz="3600" dirty="0" smtClean="0"/>
              <a:t>(например, из стекла в воздух) можно наблюдать явление </a:t>
            </a:r>
            <a:r>
              <a:rPr lang="ru-RU" sz="3600" b="1" i="1" dirty="0" smtClean="0"/>
              <a:t>полного отражения</a:t>
            </a:r>
            <a:r>
              <a:rPr lang="ru-RU" sz="3600" dirty="0" smtClean="0"/>
              <a:t>, то есть исчезновение преломленного луча. </a:t>
            </a:r>
            <a:endParaRPr lang="ru-RU" sz="3600" dirty="0"/>
          </a:p>
        </p:txBody>
      </p:sp>
      <p:sp useBgFill="1">
        <p:nvSpPr>
          <p:cNvPr id="3" name="TextBox 2"/>
          <p:cNvSpPr txBox="1"/>
          <p:nvPr/>
        </p:nvSpPr>
        <p:spPr>
          <a:xfrm>
            <a:off x="0" y="4026456"/>
            <a:ext cx="8643998" cy="28315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предельным углом полного внутреннего отражения</a:t>
            </a:r>
            <a:r>
              <a:rPr lang="ru-RU" dirty="0" smtClean="0"/>
              <a:t> </a:t>
            </a:r>
            <a:r>
              <a:rPr lang="ru-RU" sz="3200" dirty="0" err="1" smtClean="0"/>
              <a:t>α</a:t>
            </a:r>
            <a:r>
              <a:rPr lang="ru-RU" sz="3200" dirty="0" smtClean="0"/>
              <a:t> = </a:t>
            </a:r>
            <a:r>
              <a:rPr lang="ru-RU" sz="3200" dirty="0" err="1" smtClean="0"/>
              <a:t>α</a:t>
            </a:r>
            <a:r>
              <a:rPr lang="ru-RU" sz="3200" baseline="-25000" dirty="0" err="1" smtClean="0"/>
              <a:t>пр</a:t>
            </a:r>
            <a:r>
              <a:rPr lang="ru-RU" sz="3200" dirty="0" smtClean="0"/>
              <a:t>  </a:t>
            </a:r>
            <a:r>
              <a:rPr lang="ru-RU" sz="3200" dirty="0" err="1" smtClean="0"/>
              <a:t>sin</a:t>
            </a:r>
            <a:r>
              <a:rPr lang="ru-RU" sz="3200" dirty="0" smtClean="0"/>
              <a:t> </a:t>
            </a:r>
            <a:r>
              <a:rPr lang="ru-RU" sz="3200" dirty="0" err="1" smtClean="0"/>
              <a:t>β</a:t>
            </a:r>
            <a:r>
              <a:rPr lang="ru-RU" sz="3200" dirty="0" smtClean="0"/>
              <a:t> = 1; значение </a:t>
            </a:r>
            <a:r>
              <a:rPr lang="ru-RU" sz="3200" dirty="0" err="1" smtClean="0"/>
              <a:t>sin</a:t>
            </a:r>
            <a:r>
              <a:rPr lang="ru-RU" sz="3200" dirty="0" smtClean="0"/>
              <a:t> </a:t>
            </a:r>
            <a:r>
              <a:rPr lang="ru-RU" sz="3200" dirty="0" err="1" smtClean="0"/>
              <a:t>α</a:t>
            </a:r>
            <a:r>
              <a:rPr lang="ru-RU" sz="3200" baseline="-25000" dirty="0" err="1" smtClean="0"/>
              <a:t>пр</a:t>
            </a:r>
            <a:r>
              <a:rPr lang="ru-RU" sz="3200" dirty="0" smtClean="0"/>
              <a:t> = </a:t>
            </a:r>
            <a:r>
              <a:rPr lang="ru-RU" sz="3200" i="1" dirty="0" smtClean="0"/>
              <a:t>n</a:t>
            </a:r>
            <a:r>
              <a:rPr lang="ru-RU" sz="3200" baseline="-25000" dirty="0" smtClean="0"/>
              <a:t>2</a:t>
            </a:r>
            <a:r>
              <a:rPr lang="ru-RU" sz="3200" dirty="0" smtClean="0"/>
              <a:t> / </a:t>
            </a:r>
            <a:r>
              <a:rPr lang="ru-RU" sz="3200" i="1" dirty="0" smtClean="0"/>
              <a:t>n</a:t>
            </a:r>
            <a:r>
              <a:rPr lang="ru-RU" sz="3200" baseline="-25000" dirty="0" smtClean="0"/>
              <a:t>1</a:t>
            </a:r>
            <a:r>
              <a:rPr lang="ru-RU" sz="3200" dirty="0" smtClean="0"/>
              <a:t> &lt; 1.</a:t>
            </a:r>
            <a:r>
              <a:rPr lang="en-US" sz="3200" dirty="0" smtClean="0"/>
              <a:t> </a:t>
            </a:r>
            <a:r>
              <a:rPr lang="ru-RU" sz="3200" dirty="0" smtClean="0"/>
              <a:t> Для воздуха </a:t>
            </a:r>
            <a:r>
              <a:rPr lang="ru-RU" sz="3200" dirty="0" err="1" smtClean="0"/>
              <a:t>sin</a:t>
            </a:r>
            <a:r>
              <a:rPr lang="ru-RU" sz="3200" dirty="0" smtClean="0"/>
              <a:t> </a:t>
            </a:r>
            <a:r>
              <a:rPr lang="ru-RU" sz="3200" dirty="0" err="1" smtClean="0"/>
              <a:t>α</a:t>
            </a:r>
            <a:r>
              <a:rPr lang="ru-RU" sz="3200" baseline="-25000" dirty="0" err="1" smtClean="0"/>
              <a:t>пр</a:t>
            </a:r>
            <a:r>
              <a:rPr lang="ru-RU" sz="3200" dirty="0" smtClean="0"/>
              <a:t> = 1 / </a:t>
            </a:r>
            <a:r>
              <a:rPr lang="ru-RU" sz="3200" i="1" dirty="0" err="1" smtClean="0"/>
              <a:t>n</a:t>
            </a:r>
            <a:r>
              <a:rPr lang="ru-RU" sz="3200" dirty="0" smtClean="0"/>
              <a:t>,</a:t>
            </a:r>
          </a:p>
          <a:p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1/images/3-1-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07249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Явление полного внутреннего отражения находит применение  в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волоконных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световодах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, которые представляют собой тонкие (от нескольких микрометров до миллиметров) изогнутые нити из оптически прозрачного материала (стекло, кварц). Свет, попадающий на торец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световода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, может распространяться по нему на большие расстояния за счет полного внутреннего отражения от боковых поверхностей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1/images/3-1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7286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428604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Простейшим оптическим устройством, способным создавать изображение предмета, является </a:t>
            </a:r>
            <a:r>
              <a:rPr lang="ru-RU" sz="3200" b="1" i="1" dirty="0" smtClean="0"/>
              <a:t>плоское зеркало</a:t>
            </a:r>
            <a:r>
              <a:rPr lang="ru-RU" sz="3200" dirty="0" smtClean="0"/>
              <a:t>. Изображение предмета, даваемое плоским зеркалом, формируется за счет лучей, отраженных от зеркальной поверхности. Это изображение является </a:t>
            </a:r>
            <a:r>
              <a:rPr lang="ru-RU" sz="3200" u="sng" dirty="0" smtClean="0">
                <a:hlinkClick r:id="rId2"/>
              </a:rPr>
              <a:t>мнимым</a:t>
            </a:r>
            <a:r>
              <a:rPr lang="ru-RU" sz="3200" dirty="0" smtClean="0"/>
              <a:t>, так как оно образуется пересечением не самих отраженных лучей, а их продолжений в «зазеркалье»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2/images/3-2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928670"/>
            <a:ext cx="692948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428736"/>
            <a:ext cx="878684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Вследствие закона отражения света мнимое изображение предмета располагается симметрично относительно зеркальной поверхности. Размер изображения равен размеру самого предмета.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4"/>
            <a:ext cx="8858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Сферическим зеркалом</a:t>
            </a:r>
            <a:r>
              <a:rPr lang="ru-RU" sz="3200" dirty="0" smtClean="0"/>
              <a:t> называют зеркально отражающую поверхность, имеющую форму сферического сегмента. Центр сферы, из которой вырезан сегмент, называют </a:t>
            </a:r>
            <a:r>
              <a:rPr lang="ru-RU" sz="3200" b="1" i="1" dirty="0" smtClean="0"/>
              <a:t>оптическим центром зеркала</a:t>
            </a:r>
            <a:r>
              <a:rPr lang="ru-RU" sz="3200" dirty="0" smtClean="0"/>
              <a:t>. Вершину сферического сегмента называют </a:t>
            </a:r>
            <a:r>
              <a:rPr lang="ru-RU" sz="3200" b="1" i="1" dirty="0" smtClean="0"/>
              <a:t>полюсом</a:t>
            </a:r>
            <a:r>
              <a:rPr lang="ru-RU" sz="3200" dirty="0" smtClean="0"/>
              <a:t>. Прямая, проходящая через оптический центр и полюс зеркала, называется </a:t>
            </a:r>
            <a:r>
              <a:rPr lang="ru-RU" sz="3200" b="1" i="1" dirty="0" smtClean="0"/>
              <a:t>главной оптической </a:t>
            </a:r>
            <a:r>
              <a:rPr lang="ru-RU" sz="3200" b="1" i="1" dirty="0" err="1" smtClean="0"/>
              <a:t>осью</a:t>
            </a:r>
            <a:r>
              <a:rPr lang="ru-RU" sz="3200" dirty="0" err="1" smtClean="0"/>
              <a:t>сферического</a:t>
            </a:r>
            <a:r>
              <a:rPr lang="ru-RU" sz="3200" dirty="0" smtClean="0"/>
              <a:t> зеркала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5794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Сферические зеркала бывают </a:t>
            </a:r>
            <a:r>
              <a:rPr lang="ru-RU" sz="3200" b="1" i="1" dirty="0" smtClean="0"/>
              <a:t>вогнутыми</a:t>
            </a:r>
            <a:r>
              <a:rPr lang="ru-RU" sz="3200" dirty="0" smtClean="0"/>
              <a:t> и </a:t>
            </a:r>
            <a:r>
              <a:rPr lang="ru-RU" sz="3200" b="1" i="1" dirty="0" smtClean="0"/>
              <a:t>выпуклыми</a:t>
            </a:r>
            <a:r>
              <a:rPr lang="ru-RU" sz="3200" dirty="0" smtClean="0"/>
              <a:t>. Если на вогнутое сферическое зеркало падает пучок лучей, параллельный главной оптической оси, то после отражения от зеркала лучи пересекутся в точке, которая называется </a:t>
            </a:r>
            <a:r>
              <a:rPr lang="ru-RU" sz="3200" b="1" i="1" dirty="0" smtClean="0"/>
              <a:t>главным фокусом</a:t>
            </a:r>
            <a:r>
              <a:rPr lang="ru-RU" sz="3200" dirty="0" smtClean="0"/>
              <a:t> </a:t>
            </a:r>
            <a:r>
              <a:rPr lang="ru-RU" sz="3200" i="1" dirty="0" smtClean="0"/>
              <a:t>F</a:t>
            </a:r>
            <a:r>
              <a:rPr lang="ru-RU" sz="3200" dirty="0" smtClean="0"/>
              <a:t> зеркала. Расстояние от фокуса до полюса зеркала называют </a:t>
            </a:r>
            <a:r>
              <a:rPr lang="ru-RU" sz="3200" b="1" i="1" dirty="0" smtClean="0"/>
              <a:t>фокусным расстоянием</a:t>
            </a:r>
            <a:r>
              <a:rPr lang="ru-RU" sz="3200" dirty="0" smtClean="0"/>
              <a:t> и обозначают той же буквой </a:t>
            </a:r>
            <a:r>
              <a:rPr lang="ru-RU" sz="3200" i="1" dirty="0" smtClean="0"/>
              <a:t>F</a:t>
            </a:r>
            <a:r>
              <a:rPr lang="ru-RU" sz="3200" dirty="0" smtClean="0"/>
              <a:t>. У вогнутого сферического зеркала главный фокус действительный. Он расположен посередине между центром и полюсом зеркала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2/images/3-2-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7"/>
            <a:ext cx="742955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714488"/>
            <a:ext cx="86439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Главный фокус выпуклого зеркала является мнимым. Если на выпуклое зеркало падает пучок лучей, параллельных главной оптической оси, то после отражения в фокусе пересекутся не сами лучи, а их продолжения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2/images/3-2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764386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92" descr="http://physics.ru/courses/op25part2/content/javagifs/63230164591949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071546"/>
            <a:ext cx="1071570" cy="1363816"/>
          </a:xfrm>
          <a:prstGeom prst="rect">
            <a:avLst/>
          </a:prstGeom>
          <a:noFill/>
        </p:spPr>
      </p:pic>
      <p:pic>
        <p:nvPicPr>
          <p:cNvPr id="1025" name="Рисунок 93" descr="http://physics.ru/courses/op25part2/content/javagifs/63230164591960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928802"/>
            <a:ext cx="1357322" cy="143415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00101" y="0"/>
            <a:ext cx="81439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Фокусным расстояниям сферических зеркал приписывается определенный знак: для вогнутого зеркала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14348" y="1857364"/>
            <a:ext cx="3033395" cy="5847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для выпуклого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214414" y="3857628"/>
            <a:ext cx="6565195" cy="5847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где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–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радиус кривизны зеркала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physics.ru/courses/op25part2/content/chapter3/section/paragraph2/images/3-2-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857232"/>
            <a:ext cx="685804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8596" y="5715016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изображения в вогнутом сферическом зеркале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071546"/>
            <a:ext cx="828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Положение изображения и его размер можно также определить с помощью </a:t>
            </a:r>
            <a:r>
              <a:rPr lang="ru-RU" sz="2800" b="1" i="1" dirty="0" smtClean="0"/>
              <a:t>формулы сферического зеркала</a:t>
            </a:r>
            <a:r>
              <a:rPr lang="ru-RU" dirty="0" smtClean="0"/>
              <a:t>: </a:t>
            </a:r>
            <a:endParaRPr lang="ru-RU" dirty="0"/>
          </a:p>
        </p:txBody>
      </p:sp>
      <p:pic>
        <p:nvPicPr>
          <p:cNvPr id="4" name="Рисунок 3" descr="http://physics.ru/courses/op25part2/content/javagifs/63230164592040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428868"/>
            <a:ext cx="1952636" cy="120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7158" y="4572008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Здесь </a:t>
            </a:r>
            <a:r>
              <a:rPr lang="ru-RU" sz="2400" i="1" dirty="0" err="1" smtClean="0"/>
              <a:t>d</a:t>
            </a:r>
            <a:r>
              <a:rPr lang="ru-RU" sz="2400" dirty="0" smtClean="0"/>
              <a:t> – расстояние от предмета до зеркала, </a:t>
            </a:r>
            <a:r>
              <a:rPr lang="ru-RU" sz="2400" i="1" dirty="0" err="1" smtClean="0"/>
              <a:t>f</a:t>
            </a:r>
            <a:r>
              <a:rPr lang="ru-RU" sz="2400" dirty="0" smtClean="0"/>
              <a:t> – расстояние от зеркала до изображения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Линзой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называется прозрачное тело, ограниченное двумя сферическими поверхностями. Если толщина самой линзы мала по сравнению с радиусами кривизны сферических поверхностей, то линзу называют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тонкой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chapter3/section/paragraph3/images/3-3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000372"/>
            <a:ext cx="4714908" cy="353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Прямая, проходящая через центры кривизны </a:t>
            </a:r>
            <a:r>
              <a:rPr lang="ru-RU" sz="3600" i="1" dirty="0" smtClean="0"/>
              <a:t>O</a:t>
            </a:r>
            <a:r>
              <a:rPr lang="ru-RU" sz="3600" baseline="-25000" dirty="0" smtClean="0"/>
              <a:t>1</a:t>
            </a:r>
            <a:r>
              <a:rPr lang="ru-RU" sz="3600" dirty="0" smtClean="0"/>
              <a:t> и </a:t>
            </a:r>
            <a:r>
              <a:rPr lang="ru-RU" sz="3600" i="1" dirty="0" smtClean="0"/>
              <a:t>O</a:t>
            </a:r>
            <a:r>
              <a:rPr lang="ru-RU" sz="3600" baseline="-25000" dirty="0" smtClean="0"/>
              <a:t>2</a:t>
            </a:r>
            <a:r>
              <a:rPr lang="ru-RU" sz="3600" dirty="0" smtClean="0"/>
              <a:t> сферических поверхностей, называется</a:t>
            </a:r>
            <a:r>
              <a:rPr lang="en-US" sz="3600" dirty="0" smtClean="0"/>
              <a:t>    </a:t>
            </a:r>
            <a:r>
              <a:rPr lang="ru-RU" sz="3600" b="1" i="1" dirty="0" smtClean="0"/>
              <a:t>главной оптической осью</a:t>
            </a:r>
            <a:r>
              <a:rPr lang="ru-RU" sz="3600" dirty="0" smtClean="0"/>
              <a:t> линзы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71472" y="2714620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главная оптическая ось пересекается с линзой в одной точке, которую принято называть</a:t>
            </a:r>
            <a:r>
              <a:rPr lang="en-US" sz="3200" dirty="0" smtClean="0"/>
              <a:t> </a:t>
            </a:r>
            <a:r>
              <a:rPr lang="ru-RU" sz="3200" b="1" i="1" dirty="0" smtClean="0"/>
              <a:t>оптическим центром</a:t>
            </a:r>
            <a:r>
              <a:rPr lang="ru-RU" sz="3200" dirty="0" smtClean="0"/>
              <a:t> линзы </a:t>
            </a:r>
            <a:r>
              <a:rPr lang="ru-RU" sz="3200" i="1" dirty="0" smtClean="0"/>
              <a:t>O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4429132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Все прямые, проходящие через оптический центр, называются </a:t>
            </a:r>
            <a:r>
              <a:rPr lang="ru-RU" sz="3200" b="1" i="1" dirty="0" smtClean="0"/>
              <a:t>побочными оптическими </a:t>
            </a:r>
            <a:r>
              <a:rPr lang="en-US" sz="3200" b="1" i="1" dirty="0" smtClean="0"/>
              <a:t> </a:t>
            </a:r>
            <a:r>
              <a:rPr lang="ru-RU" sz="3200" b="1" i="1" dirty="0" smtClean="0"/>
              <a:t>осями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85728"/>
            <a:ext cx="81439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У тонкой линзы имеются два главных фокуса, расположенных симметрично на главной оптической оси относительно линзы. У собирающих линз фокусы действительные, у рассеивающих – мнимые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3143248"/>
            <a:ext cx="85725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Расстояние между оптическим центром линзы</a:t>
            </a:r>
            <a:r>
              <a:rPr lang="en-US" sz="3200" dirty="0" smtClean="0"/>
              <a:t> </a:t>
            </a:r>
            <a:r>
              <a:rPr lang="ru-RU" sz="3200" i="1" dirty="0" smtClean="0"/>
              <a:t>O</a:t>
            </a:r>
            <a:r>
              <a:rPr lang="ru-RU" sz="3200" dirty="0" smtClean="0"/>
              <a:t> и главным фокусом </a:t>
            </a:r>
            <a:r>
              <a:rPr lang="ru-RU" sz="3200" i="1" dirty="0" smtClean="0"/>
              <a:t>F</a:t>
            </a:r>
            <a:r>
              <a:rPr lang="ru-RU" sz="3200" dirty="0" smtClean="0"/>
              <a:t> называется фокусным расстоянием. Оно </a:t>
            </a:r>
            <a:r>
              <a:rPr lang="ru-RU" sz="3200" dirty="0" err="1" smtClean="0"/>
              <a:t>обозначаетcя</a:t>
            </a:r>
            <a:r>
              <a:rPr lang="ru-RU" sz="3200" dirty="0" smtClean="0"/>
              <a:t> </a:t>
            </a:r>
            <a:endParaRPr lang="en-US" sz="3200" dirty="0" smtClean="0"/>
          </a:p>
          <a:p>
            <a:r>
              <a:rPr lang="ru-RU" sz="3200" dirty="0" smtClean="0"/>
              <a:t>той же буквой</a:t>
            </a:r>
            <a:r>
              <a:rPr lang="en-US" sz="3200" dirty="0" smtClean="0"/>
              <a:t>  </a:t>
            </a:r>
            <a:r>
              <a:rPr lang="ru-RU" sz="3200" i="1" dirty="0" smtClean="0"/>
              <a:t>F</a:t>
            </a:r>
            <a:r>
              <a:rPr lang="ru-RU" sz="3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3/images/3-3-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821537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357298"/>
            <a:ext cx="82153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Основное свойство линз – способность давать </a:t>
            </a:r>
            <a:r>
              <a:rPr lang="ru-RU" sz="3200" b="1" i="1" dirty="0" smtClean="0"/>
              <a:t>изображения предметов</a:t>
            </a:r>
            <a:r>
              <a:rPr lang="ru-RU" sz="3200" dirty="0" smtClean="0"/>
              <a:t>. Изображения бывают </a:t>
            </a:r>
            <a:r>
              <a:rPr lang="ru-RU" sz="3200" b="1" i="1" dirty="0" smtClean="0"/>
              <a:t>прямыми</a:t>
            </a:r>
            <a:r>
              <a:rPr lang="ru-RU" sz="3200" dirty="0" smtClean="0"/>
              <a:t> и </a:t>
            </a:r>
            <a:r>
              <a:rPr lang="ru-RU" sz="3200" b="1" i="1" dirty="0" smtClean="0"/>
              <a:t>перевернутыми</a:t>
            </a:r>
            <a:r>
              <a:rPr lang="ru-RU" sz="3200" dirty="0" smtClean="0"/>
              <a:t>, </a:t>
            </a:r>
            <a:endParaRPr lang="en-US" sz="3200" dirty="0" smtClean="0"/>
          </a:p>
          <a:p>
            <a:pPr algn="ctr"/>
            <a:r>
              <a:rPr lang="ru-RU" sz="3200" b="1" i="1" dirty="0" smtClean="0"/>
              <a:t>действительными</a:t>
            </a:r>
            <a:r>
              <a:rPr lang="ru-RU" sz="3200" dirty="0" smtClean="0"/>
              <a:t> и </a:t>
            </a:r>
            <a:r>
              <a:rPr lang="ru-RU" sz="3200" b="1" i="1" dirty="0" smtClean="0"/>
              <a:t>мнимыми</a:t>
            </a:r>
            <a:r>
              <a:rPr lang="ru-RU" sz="3200" dirty="0" smtClean="0"/>
              <a:t>, </a:t>
            </a:r>
            <a:endParaRPr lang="en-US" sz="3200" dirty="0" smtClean="0"/>
          </a:p>
          <a:p>
            <a:pPr algn="ctr"/>
            <a:r>
              <a:rPr lang="ru-RU" sz="3200" b="1" i="1" dirty="0" smtClean="0"/>
              <a:t>увеличенными</a:t>
            </a:r>
            <a:r>
              <a:rPr lang="ru-RU" sz="3200" dirty="0" smtClean="0"/>
              <a:t> </a:t>
            </a:r>
            <a:r>
              <a:rPr lang="ru-RU" sz="3200" dirty="0" err="1" smtClean="0"/>
              <a:t>и</a:t>
            </a:r>
            <a:r>
              <a:rPr lang="ru-RU" sz="3200" b="1" i="1" dirty="0" err="1" smtClean="0"/>
              <a:t>уменьшенными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3/images/3-3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643866" cy="3710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00100" y="4857760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Построение изображения в собирающей линзе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3/images/3-3-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500990" cy="387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71538" y="5000636"/>
            <a:ext cx="8072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Построение изображения в рассеивающей линзе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885828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Положение изображения и его характер (действительное или мнимое) можно также рассчитать с помощью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формулы тонкой линзы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Если расстояние от предмета до линзы обозначить через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а расстояние от линзы до изображения через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то формулу тонкой линзы можно записать в виде: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593301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643182"/>
            <a:ext cx="2733690" cy="149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0034" y="4000504"/>
            <a:ext cx="8643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Величину </a:t>
            </a:r>
            <a:r>
              <a:rPr lang="ru-RU" sz="3200" i="1" dirty="0" smtClean="0"/>
              <a:t>D</a:t>
            </a:r>
            <a:r>
              <a:rPr lang="ru-RU" sz="3200" dirty="0" smtClean="0"/>
              <a:t>, обратную фокусному расстоянию. называют </a:t>
            </a:r>
            <a:r>
              <a:rPr lang="ru-RU" sz="3200" b="1" i="1" dirty="0" smtClean="0"/>
              <a:t>оптической силой</a:t>
            </a:r>
            <a:r>
              <a:rPr lang="ru-RU" sz="3200" dirty="0" smtClean="0"/>
              <a:t> линзы. 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072074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Единицой</a:t>
            </a:r>
            <a:r>
              <a:rPr lang="ru-RU" sz="2800" dirty="0" smtClean="0"/>
              <a:t> измерения оптической силы является </a:t>
            </a:r>
            <a:r>
              <a:rPr lang="ru-RU" sz="2800" b="1" i="1" dirty="0" smtClean="0"/>
              <a:t>диоптрия</a:t>
            </a:r>
            <a:r>
              <a:rPr lang="ru-RU" sz="2800" dirty="0" smtClean="0"/>
              <a:t> (</a:t>
            </a:r>
            <a:r>
              <a:rPr lang="ru-RU" sz="2800" dirty="0" err="1" smtClean="0"/>
              <a:t>дптр</a:t>
            </a:r>
            <a:r>
              <a:rPr lang="ru-RU" sz="2800" dirty="0" smtClean="0"/>
              <a:t>). Диоптрия – оптическая сила линзы с фокусным расстоянием 1 м: </a:t>
            </a:r>
          </a:p>
          <a:p>
            <a:r>
              <a:rPr lang="ru-RU" sz="2800" dirty="0" smtClean="0"/>
              <a:t>1 </a:t>
            </a:r>
            <a:r>
              <a:rPr lang="ru-RU" sz="2800" dirty="0" err="1" smtClean="0"/>
              <a:t>дптр</a:t>
            </a:r>
            <a:r>
              <a:rPr lang="ru-RU" sz="2800" dirty="0" smtClean="0"/>
              <a:t> = м</a:t>
            </a:r>
            <a:r>
              <a:rPr lang="ru-RU" sz="2800" baseline="30000" dirty="0" smtClean="0"/>
              <a:t>–1</a:t>
            </a:r>
            <a:r>
              <a:rPr lang="ru-RU" sz="28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" y="0"/>
            <a:ext cx="9143999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Оптическая сила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линзы зависит как от радиусов кривизны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ее сферических поверхностей, так и от показателя преломления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материала, из которого изготовлена линза.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 курсах оптики доказывается следующая формула: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593442-9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162300"/>
            <a:ext cx="5000660" cy="219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720" y="5357826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Радиус кривизны выпуклой поверхности считается положительным, вогнутой – отрицательным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857232"/>
            <a:ext cx="835824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Тонкие линзы обладают рядом недостатков, не позволяющих получать высококачественные изображения. Искажения, возникающие при формировании изображения, называются</a:t>
            </a:r>
            <a:endParaRPr lang="en-US" sz="3200" dirty="0" smtClean="0"/>
          </a:p>
          <a:p>
            <a:pPr algn="ctr"/>
            <a:r>
              <a:rPr lang="ru-RU" sz="3200" b="1" i="1" dirty="0" smtClean="0"/>
              <a:t>аберрациями</a:t>
            </a:r>
            <a:r>
              <a:rPr lang="ru-RU" sz="3200" dirty="0" smtClean="0"/>
              <a:t>.</a:t>
            </a:r>
            <a:endParaRPr lang="en-US" sz="3200" dirty="0" smtClean="0"/>
          </a:p>
          <a:p>
            <a:pPr algn="ctr"/>
            <a:r>
              <a:rPr lang="ru-RU" sz="3200" dirty="0" smtClean="0"/>
              <a:t> Главные из них – </a:t>
            </a:r>
            <a:r>
              <a:rPr lang="ru-RU" sz="3200" b="1" i="1" dirty="0" smtClean="0"/>
              <a:t>сферическая</a:t>
            </a:r>
            <a:r>
              <a:rPr lang="ru-RU" sz="3200" dirty="0" smtClean="0"/>
              <a:t> и </a:t>
            </a:r>
            <a:r>
              <a:rPr lang="ru-RU" sz="3200" b="1" i="1" dirty="0" smtClean="0"/>
              <a:t>хроматическая</a:t>
            </a:r>
            <a:r>
              <a:rPr lang="ru-RU" sz="3200" dirty="0" smtClean="0"/>
              <a:t> аберрации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3/images/3-3-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64386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00232" y="4857760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Фотоаппарат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3/images/3-3-6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57166"/>
            <a:ext cx="685804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28794" y="5643578"/>
            <a:ext cx="592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Проекционный аппарат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4/images/3-4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66"/>
            <a:ext cx="628654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550070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r>
              <a:rPr lang="ru-RU" sz="2800" dirty="0" smtClean="0"/>
              <a:t>.Склера   2. роговица   3. радужная оболочка  4. хрусталик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4/images/3-4-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28604"/>
            <a:ext cx="635798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4/images/3-4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7715304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5/images/3-5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57242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57522" y="5786454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лупа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5/images/3-5-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928670"/>
            <a:ext cx="735811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5984" y="5143512"/>
            <a:ext cx="5643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Ход лучей в микроскопе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5/images/3-5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71546"/>
            <a:ext cx="757242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71604" y="5143512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Телескопический ход лучей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534</Words>
  <Application>Microsoft Office PowerPoint</Application>
  <PresentationFormat>Экран (4:3)</PresentationFormat>
  <Paragraphs>56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2012-02-04T01:58:24Z</dcterms:created>
  <dcterms:modified xsi:type="dcterms:W3CDTF">2012-02-11T01:53:21Z</dcterms:modified>
</cp:coreProperties>
</file>